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72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vná spojnica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Nadpis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k-SK" smtClean="0"/>
              <a:t>Kliknite sem a upravte štýl predlohy podnadpisov.</a:t>
            </a:r>
            <a:endParaRPr kumimoji="0" lang="en-US"/>
          </a:p>
        </p:txBody>
      </p:sp>
      <p:sp>
        <p:nvSpPr>
          <p:cNvPr id="16" name="Zástupný symbol dátumu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B77EB-F46B-4F01-8220-A708012482DC}" type="datetimeFigureOut">
              <a:rPr lang="sk-SK" smtClean="0"/>
              <a:pPr/>
              <a:t>7. 1. 2013</a:t>
            </a:fld>
            <a:endParaRPr lang="sk-SK"/>
          </a:p>
        </p:txBody>
      </p:sp>
      <p:sp>
        <p:nvSpPr>
          <p:cNvPr id="2" name="Zástupný symbol päty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15" name="Zástupný symbol čísla snímky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4CF87484-D97B-4EED-884B-AE6A16D213E7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B77EB-F46B-4F01-8220-A708012482DC}" type="datetimeFigureOut">
              <a:rPr lang="sk-SK" smtClean="0"/>
              <a:pPr/>
              <a:t>7. 1. 2013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87484-D97B-4EED-884B-AE6A16D213E7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B77EB-F46B-4F01-8220-A708012482DC}" type="datetimeFigureOut">
              <a:rPr lang="sk-SK" smtClean="0"/>
              <a:pPr/>
              <a:t>7. 1. 2013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87484-D97B-4EED-884B-AE6A16D213E7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Nadpis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27" name="Zástupný symbol obsahu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25" name="Zástupný symbol dátumu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B77EB-F46B-4F01-8220-A708012482DC}" type="datetimeFigureOut">
              <a:rPr lang="sk-SK" smtClean="0"/>
              <a:pPr/>
              <a:t>7. 1. 2013</a:t>
            </a:fld>
            <a:endParaRPr lang="sk-SK"/>
          </a:p>
        </p:txBody>
      </p:sp>
      <p:sp>
        <p:nvSpPr>
          <p:cNvPr id="19" name="Zástupný symbol päty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sk-SK"/>
          </a:p>
        </p:txBody>
      </p:sp>
      <p:sp>
        <p:nvSpPr>
          <p:cNvPr id="16" name="Zástupný symbol čísla snímky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4CF87484-D97B-4EED-884B-AE6A16D213E7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Hlavička sekci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vná spojnica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textu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19" name="Zástupný symbol dátumu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B77EB-F46B-4F01-8220-A708012482DC}" type="datetimeFigureOut">
              <a:rPr lang="sk-SK" smtClean="0"/>
              <a:pPr/>
              <a:t>7. 1. 2013</a:t>
            </a:fld>
            <a:endParaRPr lang="sk-SK"/>
          </a:p>
        </p:txBody>
      </p:sp>
      <p:sp>
        <p:nvSpPr>
          <p:cNvPr id="11" name="Zástupný symbol päty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16" name="Zástupný symbol čísla snímky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87484-D97B-4EED-884B-AE6A16D213E7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Nadpis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14" name="Zástupný symbol obsahu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13" name="Zástupný symbol obsahu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21" name="Zástupný symbol dátumu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B77EB-F46B-4F01-8220-A708012482DC}" type="datetimeFigureOut">
              <a:rPr lang="sk-SK" smtClean="0"/>
              <a:pPr/>
              <a:t>7. 1. 2013</a:t>
            </a:fld>
            <a:endParaRPr lang="sk-SK"/>
          </a:p>
        </p:txBody>
      </p:sp>
      <p:sp>
        <p:nvSpPr>
          <p:cNvPr id="10" name="Zástupný symbol päty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1" name="Zástupný symbol čísla snímky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87484-D97B-4EED-884B-AE6A16D213E7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Nadpis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13" name="Zástupný symbol textu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25" name="Zástupný symbol textu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28" name="Zástupný symbol obsahu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10" name="Zástupný symbol dátumu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B77EB-F46B-4F01-8220-A708012482DC}" type="datetimeFigureOut">
              <a:rPr lang="sk-SK" smtClean="0"/>
              <a:pPr/>
              <a:t>7. 1. 2013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4CF87484-D97B-4EED-884B-AE6A16D213E7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1" name="Rovná spojnica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Nadpis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12" name="Zástupný symbol dátumu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B77EB-F46B-4F01-8220-A708012482DC}" type="datetimeFigureOut">
              <a:rPr lang="sk-SK" smtClean="0"/>
              <a:pPr/>
              <a:t>7. 1. 2013</a:t>
            </a:fld>
            <a:endParaRPr lang="sk-SK"/>
          </a:p>
        </p:txBody>
      </p:sp>
      <p:sp>
        <p:nvSpPr>
          <p:cNvPr id="21" name="Zástupný symbol päty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87484-D97B-4EED-884B-AE6A16D213E7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B77EB-F46B-4F01-8220-A708012482DC}" type="datetimeFigureOut">
              <a:rPr lang="sk-SK" smtClean="0"/>
              <a:pPr/>
              <a:t>7. 1. 2013</a:t>
            </a:fld>
            <a:endParaRPr lang="sk-SK"/>
          </a:p>
        </p:txBody>
      </p:sp>
      <p:sp>
        <p:nvSpPr>
          <p:cNvPr id="24" name="Zástupný symbol päty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87484-D97B-4EED-884B-AE6A16D213E7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vná spojnica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Nadpis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26" name="Zástupný symbol textu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14" name="Zástupný symbol obsahu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25" name="Zástupný symbol dátumu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B77EB-F46B-4F01-8220-A708012482DC}" type="datetimeFigureOut">
              <a:rPr lang="sk-SK" smtClean="0"/>
              <a:pPr/>
              <a:t>7. 1. 2013</a:t>
            </a:fld>
            <a:endParaRPr lang="sk-SK"/>
          </a:p>
        </p:txBody>
      </p:sp>
      <p:sp>
        <p:nvSpPr>
          <p:cNvPr id="29" name="Zástupný symbol päty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87484-D97B-4EED-884B-AE6A16D213E7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obrázka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sk-SK" smtClean="0"/>
              <a:t>Ak chcete pridať obrázok, kliknite na ikonu</a:t>
            </a:r>
            <a:endParaRPr kumimoji="0" lang="en-US" dirty="0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B77EB-F46B-4F01-8220-A708012482DC}" type="datetimeFigureOut">
              <a:rPr lang="sk-SK" smtClean="0"/>
              <a:pPr/>
              <a:t>7. 1. 2013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1" name="Zástupný symbol čísla snímky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87484-D97B-4EED-884B-AE6A16D213E7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7" name="Nadpis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26" name="Zástupný symbol textu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vná spojnica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Zástupný symbol textu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  <a:p>
            <a:pPr lvl="1" eaLnBrk="1" latinLnBrk="0" hangingPunct="1"/>
            <a:r>
              <a:rPr kumimoji="0" lang="sk-SK" smtClean="0"/>
              <a:t>Druhá úroveň</a:t>
            </a:r>
          </a:p>
          <a:p>
            <a:pPr lvl="2" eaLnBrk="1" latinLnBrk="0" hangingPunct="1"/>
            <a:r>
              <a:rPr kumimoji="0" lang="sk-SK" smtClean="0"/>
              <a:t>Tretia úroveň</a:t>
            </a:r>
          </a:p>
          <a:p>
            <a:pPr lvl="3" eaLnBrk="1" latinLnBrk="0" hangingPunct="1"/>
            <a:r>
              <a:rPr kumimoji="0" lang="sk-SK" smtClean="0"/>
              <a:t>Štvrtá úroveň</a:t>
            </a:r>
          </a:p>
          <a:p>
            <a:pPr lvl="4" eaLnBrk="1" latinLnBrk="0" hangingPunct="1"/>
            <a:r>
              <a:rPr kumimoji="0" lang="sk-SK" smtClean="0"/>
              <a:t>Piata úroveň</a:t>
            </a:r>
            <a:endParaRPr kumimoji="0" lang="en-US"/>
          </a:p>
        </p:txBody>
      </p:sp>
      <p:sp>
        <p:nvSpPr>
          <p:cNvPr id="11" name="Zástupný symbol dátumu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9AFB77EB-F46B-4F01-8220-A708012482DC}" type="datetimeFigureOut">
              <a:rPr lang="sk-SK" smtClean="0"/>
              <a:pPr/>
              <a:t>7. 1. 2013</a:t>
            </a:fld>
            <a:endParaRPr lang="sk-SK"/>
          </a:p>
        </p:txBody>
      </p:sp>
      <p:sp>
        <p:nvSpPr>
          <p:cNvPr id="28" name="Zástupný symbol päty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4CF87484-D97B-4EED-884B-AE6A16D213E7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0" name="Zástupný symbol nadpisu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9" name="Rovná spojnica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ovná spojnica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itcentrum.sk/" TargetMode="External"/><Relationship Id="rId2" Type="http://schemas.openxmlformats.org/officeDocument/2006/relationships/hyperlink" Target="http://www.zlatyfond.sme.sk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itcentrum.sk/" TargetMode="External"/><Relationship Id="rId2" Type="http://schemas.openxmlformats.org/officeDocument/2006/relationships/hyperlink" Target="http://www.osobnosti.sk/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hyperlink" Target="http://www.zlatyfond.sme.sk/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sobnosti.sk/" TargetMode="External"/><Relationship Id="rId2" Type="http://schemas.openxmlformats.org/officeDocument/2006/relationships/hyperlink" Target="http://www.zlatyfond.sme.sk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sobnosti.sk/" TargetMode="External"/><Relationship Id="rId2" Type="http://schemas.openxmlformats.org/officeDocument/2006/relationships/hyperlink" Target="http://www.litcentrum.sk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itcentrum.sk/" TargetMode="External"/><Relationship Id="rId2" Type="http://schemas.openxmlformats.org/officeDocument/2006/relationships/hyperlink" Target="http://www.osobnosti.sk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itcentrum.sk/" TargetMode="External"/><Relationship Id="rId2" Type="http://schemas.openxmlformats.org/officeDocument/2006/relationships/hyperlink" Target="http://www.osobnosti.sk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23528" y="908720"/>
            <a:ext cx="8458200" cy="1222375"/>
          </a:xfrm>
        </p:spPr>
        <p:txBody>
          <a:bodyPr>
            <a:normAutofit fontScale="90000"/>
          </a:bodyPr>
          <a:lstStyle/>
          <a:p>
            <a:r>
              <a:rPr lang="sk-SK" sz="4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Romantizmus v slovenskej literatúre</a:t>
            </a:r>
            <a:br>
              <a:rPr lang="sk-SK" sz="4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</a:br>
            <a:r>
              <a:rPr lang="sk-SK" sz="49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Webquest</a:t>
            </a:r>
            <a:r>
              <a:rPr lang="sk-SK" sz="4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 pre 2.ročník SŠ</a:t>
            </a:r>
            <a:r>
              <a:rPr lang="sk-SK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/>
            </a:r>
            <a:br>
              <a:rPr lang="sk-SK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</a:br>
            <a:r>
              <a:rPr lang="sk-SK" dirty="0" smtClean="0"/>
              <a:t/>
            </a:r>
            <a:br>
              <a:rPr lang="sk-SK" dirty="0" smtClean="0"/>
            </a:br>
            <a:r>
              <a:rPr lang="sk-SK" dirty="0" smtClean="0"/>
              <a:t/>
            </a:r>
            <a:br>
              <a:rPr lang="sk-SK" dirty="0" smtClean="0"/>
            </a:b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644008" y="5373216"/>
            <a:ext cx="8458200" cy="914400"/>
          </a:xfrm>
        </p:spPr>
        <p:txBody>
          <a:bodyPr/>
          <a:lstStyle/>
          <a:p>
            <a:r>
              <a:rPr lang="sk-SK" dirty="0" smtClean="0"/>
              <a:t>Autor: PaedDr. Tatiana </a:t>
            </a:r>
            <a:r>
              <a:rPr lang="sk-SK" dirty="0" err="1" smtClean="0"/>
              <a:t>Lekýrová</a:t>
            </a:r>
            <a:endParaRPr lang="sk-SK" dirty="0" smtClean="0"/>
          </a:p>
          <a:p>
            <a:endParaRPr lang="sk-SK" dirty="0"/>
          </a:p>
        </p:txBody>
      </p:sp>
      <p:pic>
        <p:nvPicPr>
          <p:cNvPr id="6146" name="Picture 2" descr="C:\Users\Cesnačik\Music\Documents\SOŠ Želovce\Webquest\ludovit_stu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55976" y="3212976"/>
            <a:ext cx="1504653" cy="2018947"/>
          </a:xfrm>
          <a:prstGeom prst="rect">
            <a:avLst/>
          </a:prstGeom>
          <a:noFill/>
        </p:spPr>
      </p:pic>
      <p:pic>
        <p:nvPicPr>
          <p:cNvPr id="6149" name="Picture 5" descr="C:\Users\Cesnačik\Music\Documents\SOŠ Želovce\Webquest\220px-Andrej_Sladkovic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83768" y="3212976"/>
            <a:ext cx="1719261" cy="2016224"/>
          </a:xfrm>
          <a:prstGeom prst="rect">
            <a:avLst/>
          </a:prstGeom>
          <a:noFill/>
        </p:spPr>
      </p:pic>
      <p:pic>
        <p:nvPicPr>
          <p:cNvPr id="6150" name="Picture 6" descr="C:\Users\Cesnačik\Music\Documents\SOŠ Želovce\Webquest\jan_botto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24328" y="3212976"/>
            <a:ext cx="1619672" cy="2057400"/>
          </a:xfrm>
          <a:prstGeom prst="rect">
            <a:avLst/>
          </a:prstGeom>
          <a:noFill/>
        </p:spPr>
      </p:pic>
      <p:pic>
        <p:nvPicPr>
          <p:cNvPr id="6152" name="Picture 8" descr="C:\Users\Cesnačik\Music\Documents\SOŠ Želovce\Webquest\kral1.main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12160" y="3212976"/>
            <a:ext cx="1384531" cy="2016224"/>
          </a:xfrm>
          <a:prstGeom prst="rect">
            <a:avLst/>
          </a:prstGeom>
          <a:noFill/>
        </p:spPr>
      </p:pic>
      <p:pic>
        <p:nvPicPr>
          <p:cNvPr id="6153" name="Picture 9" descr="C:\Users\Cesnačik\Music\Documents\SOŠ Želovce\Webquest\Samo_chalupka - kópia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3212976"/>
            <a:ext cx="2301221" cy="2009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sk-SK" dirty="0" smtClean="0"/>
              <a:t>Zdroje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sk-SK" b="1" dirty="0" smtClean="0"/>
              <a:t>Ján </a:t>
            </a:r>
            <a:r>
              <a:rPr lang="sk-SK" b="1" dirty="0" err="1" smtClean="0"/>
              <a:t>Chalupka</a:t>
            </a:r>
            <a:r>
              <a:rPr lang="sk-SK" b="1" dirty="0" smtClean="0"/>
              <a:t>:</a:t>
            </a:r>
          </a:p>
          <a:p>
            <a:pPr>
              <a:buNone/>
            </a:pPr>
            <a:r>
              <a:rPr lang="sk-SK" dirty="0" err="1" smtClean="0">
                <a:hlinkClick r:id="rId2"/>
              </a:rPr>
              <a:t>www.zlatyfond.sme.sk</a:t>
            </a:r>
            <a:endParaRPr lang="sk-SK" dirty="0" smtClean="0"/>
          </a:p>
          <a:p>
            <a:pPr>
              <a:buNone/>
            </a:pPr>
            <a:r>
              <a:rPr lang="sk-SK" dirty="0" err="1" smtClean="0">
                <a:hlinkClick r:id="rId3"/>
              </a:rPr>
              <a:t>www.litcentrum.sk</a:t>
            </a:r>
            <a:endParaRPr lang="sk-SK" dirty="0" smtClean="0"/>
          </a:p>
          <a:p>
            <a:pPr>
              <a:buNone/>
            </a:pPr>
            <a:r>
              <a:rPr lang="sk-SK" dirty="0" err="1" smtClean="0"/>
              <a:t>sk.wikipedia.org</a:t>
            </a:r>
            <a:r>
              <a:rPr lang="sk-SK" dirty="0" smtClean="0"/>
              <a:t>.</a:t>
            </a:r>
          </a:p>
          <a:p>
            <a:pPr>
              <a:buNone/>
            </a:pPr>
            <a:endParaRPr lang="sk-SK" dirty="0"/>
          </a:p>
          <a:p>
            <a:pPr>
              <a:buNone/>
            </a:pPr>
            <a:r>
              <a:rPr lang="sk-SK" b="1" dirty="0" smtClean="0"/>
              <a:t>Janko </a:t>
            </a:r>
            <a:r>
              <a:rPr lang="sk-SK" b="1" dirty="0" err="1" smtClean="0"/>
              <a:t>Kalinčiak</a:t>
            </a:r>
            <a:r>
              <a:rPr lang="sk-SK" b="1" dirty="0" smtClean="0"/>
              <a:t>:</a:t>
            </a:r>
          </a:p>
          <a:p>
            <a:pPr>
              <a:buNone/>
            </a:pPr>
            <a:r>
              <a:rPr lang="sk-SK" dirty="0" err="1" smtClean="0">
                <a:hlinkClick r:id="rId2"/>
              </a:rPr>
              <a:t>www.zlatyfond.sme.sk</a:t>
            </a:r>
            <a:endParaRPr lang="sk-SK" dirty="0" smtClean="0"/>
          </a:p>
          <a:p>
            <a:pPr>
              <a:buNone/>
            </a:pPr>
            <a:r>
              <a:rPr lang="sk-SK" dirty="0" err="1" smtClean="0">
                <a:hlinkClick r:id="rId3"/>
              </a:rPr>
              <a:t>www.litcentrum.sk</a:t>
            </a:r>
            <a:endParaRPr lang="sk-SK" dirty="0" smtClean="0"/>
          </a:p>
          <a:p>
            <a:pPr>
              <a:buNone/>
            </a:pPr>
            <a:r>
              <a:rPr lang="sk-SK" dirty="0" err="1" smtClean="0"/>
              <a:t>sk.wikipedia.org</a:t>
            </a:r>
            <a:r>
              <a:rPr lang="sk-SK" dirty="0" smtClean="0"/>
              <a:t>.</a:t>
            </a:r>
            <a:endParaRPr lang="sk-SK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endParaRPr lang="sk-SK" dirty="0"/>
          </a:p>
        </p:txBody>
      </p:sp>
      <p:pic>
        <p:nvPicPr>
          <p:cNvPr id="5" name="Zástupný symbol obsahu 4" descr="hodnoteni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-54768"/>
            <a:ext cx="9144000" cy="6912768"/>
          </a:xfr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sk-SK" dirty="0" smtClean="0"/>
              <a:t>Záver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sk-SK" dirty="0" smtClean="0"/>
              <a:t> Splnením tohto </a:t>
            </a:r>
            <a:r>
              <a:rPr lang="sk-SK" dirty="0" err="1" smtClean="0"/>
              <a:t>webquestu</a:t>
            </a:r>
            <a:r>
              <a:rPr lang="sk-SK" dirty="0" smtClean="0"/>
              <a:t> ste si rozšírili vedomosti o najvýznamnejších osobnosti ach slovenskej literatúry a kultúrneho diania.</a:t>
            </a:r>
          </a:p>
          <a:p>
            <a:pPr>
              <a:buNone/>
            </a:pPr>
            <a:r>
              <a:rPr lang="sk-SK" dirty="0" smtClean="0"/>
              <a:t>Naučili ste sa vyhľadávať informácie na internete zo spoľahlivých zdrojov.</a:t>
            </a:r>
          </a:p>
          <a:p>
            <a:pPr>
              <a:buNone/>
            </a:pPr>
            <a:r>
              <a:rPr lang="sk-SK" dirty="0" smtClean="0"/>
              <a:t>Vyskúšali ste si prácu v expertných skupinách.</a:t>
            </a:r>
          </a:p>
          <a:p>
            <a:pPr>
              <a:buNone/>
            </a:pPr>
            <a:r>
              <a:rPr lang="sk-SK" dirty="0" smtClean="0"/>
              <a:t>Naučili ste sa prezentovať výsledky svojej práce pred publikom.</a:t>
            </a:r>
            <a:endParaRPr lang="sk-SK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sk-SK" dirty="0" smtClean="0"/>
              <a:t>Úvod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sk-SK" dirty="0" smtClean="0"/>
              <a:t>   Tento </a:t>
            </a:r>
            <a:r>
              <a:rPr lang="sk-SK" dirty="0" err="1" smtClean="0"/>
              <a:t>webquest</a:t>
            </a:r>
            <a:r>
              <a:rPr lang="sk-SK" dirty="0" smtClean="0"/>
              <a:t> slúži na získanie základných informácií o podmienkach vzniku a charaktere literárneho smeru romantizmus v slovenskej literatúre, jedného z našich najvýraznejších kultúrnych fenoménov 19. storočia.</a:t>
            </a:r>
          </a:p>
          <a:p>
            <a:pPr>
              <a:buNone/>
            </a:pPr>
            <a:r>
              <a:rPr lang="sk-SK" dirty="0"/>
              <a:t> </a:t>
            </a:r>
            <a:r>
              <a:rPr lang="sk-SK" dirty="0" smtClean="0"/>
              <a:t>   Rôznorodá, príťažlivá, na svoju dobu provokatívna a novátorská tvorba týchto autorov sa neustále teší čitateľskej obľube a bola inšpiračným zdrojom pre mnohé generácie slovenských autorov.</a:t>
            </a:r>
            <a:endParaRPr lang="sk-SK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sk-SK" dirty="0" smtClean="0"/>
              <a:t>Úloha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sk-SK" dirty="0" smtClean="0"/>
              <a:t>     Vašou úlohou je oboznámiť sa so </a:t>
            </a:r>
            <a:r>
              <a:rPr lang="sk-SK" dirty="0" err="1" smtClean="0"/>
              <a:t>spoločensko</a:t>
            </a:r>
            <a:r>
              <a:rPr lang="sk-SK" dirty="0" smtClean="0"/>
              <a:t>- historickými  a kultúrnymi okolnosťami vzniku  literárneho romantizmu hľadaním odpovedí na  tieto otázky:</a:t>
            </a:r>
          </a:p>
          <a:p>
            <a:pPr marL="514350" indent="-514350">
              <a:buAutoNum type="arabicParenR"/>
            </a:pPr>
            <a:r>
              <a:rPr lang="sk-SK" dirty="0" smtClean="0"/>
              <a:t>Aká bola spoločenská situácia v Európe, a aj na Slovensku v  polovici 19.storočia, do ktorej sa literárny romantizmus  zrodil?</a:t>
            </a:r>
          </a:p>
          <a:p>
            <a:pPr marL="514350" indent="-514350">
              <a:buAutoNum type="arabicParenR" startAt="2"/>
            </a:pPr>
            <a:r>
              <a:rPr lang="sk-SK" dirty="0" smtClean="0"/>
              <a:t>V čom spočíval hlavný sociálny protest  autorov  a aké boli ich životné postoje?</a:t>
            </a:r>
          </a:p>
          <a:p>
            <a:pPr marL="514350" indent="-514350">
              <a:buAutoNum type="arabicParenR" startAt="3"/>
            </a:pPr>
            <a:r>
              <a:rPr lang="sk-SK" dirty="0" smtClean="0"/>
              <a:t>Ktoré myšlienkové prúdy ovplyvnili postoje a tvorbu slovenských romantikov?                                                  </a:t>
            </a:r>
          </a:p>
          <a:p>
            <a:pPr marL="514350" indent="-514350">
              <a:buAutoNum type="arabicParenR" startAt="3"/>
            </a:pPr>
            <a:r>
              <a:rPr lang="sk-SK" dirty="0" smtClean="0"/>
              <a:t>Ktoré typické znaky poetiky možno na prečítaných textoch nájsť?</a:t>
            </a:r>
          </a:p>
          <a:p>
            <a:pPr marL="514350" indent="-514350">
              <a:buAutoNum type="arabicParenR" startAt="3"/>
            </a:pPr>
            <a:r>
              <a:rPr lang="sk-SK" dirty="0" smtClean="0"/>
              <a:t>Ktoré boli najväčšie osobnosti hnutia?</a:t>
            </a:r>
          </a:p>
          <a:p>
            <a:pPr marL="514350" indent="-514350">
              <a:buAutoNum type="arabicParenR" startAt="3"/>
            </a:pPr>
            <a:r>
              <a:rPr lang="sk-SK" dirty="0" smtClean="0"/>
              <a:t>Pokúste sa nájsť paralely nášho </a:t>
            </a:r>
            <a:r>
              <a:rPr lang="sk-SK" smtClean="0"/>
              <a:t>regiónu s osobnosťami romantizmu. </a:t>
            </a:r>
            <a:endParaRPr lang="sk-SK" dirty="0" smtClean="0"/>
          </a:p>
          <a:p>
            <a:pPr marL="514350" indent="-514350">
              <a:buAutoNum type="arabicParenR" startAt="3"/>
            </a:pPr>
            <a:endParaRPr lang="sk-SK" dirty="0" smtClean="0"/>
          </a:p>
          <a:p>
            <a:pPr marL="514350" indent="-514350">
              <a:buAutoNum type="arabicParenR" startAt="3"/>
            </a:pPr>
            <a:endParaRPr lang="sk-SK" dirty="0" smtClean="0"/>
          </a:p>
          <a:p>
            <a:pPr marL="514350" indent="-514350">
              <a:buAutoNum type="arabicParenR" startAt="3"/>
            </a:pPr>
            <a:endParaRPr lang="sk-SK" dirty="0" smtClean="0"/>
          </a:p>
          <a:p>
            <a:pPr marL="514350" indent="-514350">
              <a:buNone/>
            </a:pPr>
            <a:endParaRPr lang="sk-SK" dirty="0" smtClean="0"/>
          </a:p>
          <a:p>
            <a:pPr marL="514350" indent="-514350">
              <a:buAutoNum type="arabicParenR" startAt="3"/>
            </a:pPr>
            <a:endParaRPr lang="sk-SK" dirty="0"/>
          </a:p>
          <a:p>
            <a:pPr marL="514350" indent="-514350">
              <a:buAutoNum type="arabicParenR" startAt="3"/>
            </a:pPr>
            <a:endParaRPr lang="sk-SK" dirty="0" smtClean="0"/>
          </a:p>
          <a:p>
            <a:pPr marL="514350" indent="-514350">
              <a:buAutoNum type="arabicParenR" startAt="3"/>
            </a:pPr>
            <a:endParaRPr lang="sk-SK" dirty="0" smtClean="0"/>
          </a:p>
          <a:p>
            <a:pPr marL="514350" indent="-514350">
              <a:buAutoNum type="arabicParenR" startAt="3"/>
            </a:pPr>
            <a:endParaRPr lang="sk-SK" dirty="0" smtClean="0"/>
          </a:p>
          <a:p>
            <a:pPr marL="514350" indent="-514350">
              <a:buNone/>
            </a:pPr>
            <a:endParaRPr lang="sk-SK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sk-SK" dirty="0" smtClean="0"/>
              <a:t>Postup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sk-SK" dirty="0" smtClean="0"/>
              <a:t>Rozdelíme sa na expertné skupiny, z ktorých každá sa zameria na iného autora</a:t>
            </a:r>
          </a:p>
          <a:p>
            <a:r>
              <a:rPr lang="sk-SK" dirty="0" smtClean="0"/>
              <a:t>Z určených internetových zdrojov si prečítajte niekoľko  textov </a:t>
            </a:r>
          </a:p>
          <a:p>
            <a:r>
              <a:rPr lang="sk-SK" dirty="0" smtClean="0"/>
              <a:t>Hľadajte odpovede na otázky z úlohy</a:t>
            </a:r>
          </a:p>
          <a:p>
            <a:endParaRPr lang="sk-SK" dirty="0" smtClean="0"/>
          </a:p>
          <a:p>
            <a:pPr>
              <a:buNone/>
            </a:pPr>
            <a:r>
              <a:rPr lang="sk-SK" dirty="0" smtClean="0"/>
              <a:t>Výstupy môžu mať formu:</a:t>
            </a:r>
          </a:p>
          <a:p>
            <a:pPr>
              <a:buNone/>
            </a:pPr>
            <a:r>
              <a:rPr lang="sk-SK" dirty="0"/>
              <a:t> </a:t>
            </a:r>
            <a:r>
              <a:rPr lang="sk-SK" dirty="0" smtClean="0"/>
              <a:t>    -  </a:t>
            </a:r>
            <a:r>
              <a:rPr lang="sk-SK" dirty="0" err="1" smtClean="0"/>
              <a:t>powerpointovej</a:t>
            </a:r>
            <a:r>
              <a:rPr lang="sk-SK" dirty="0" smtClean="0"/>
              <a:t> prezentácie s využitím textových a obrázkových zdrojov</a:t>
            </a:r>
          </a:p>
          <a:p>
            <a:pPr>
              <a:buNone/>
            </a:pPr>
            <a:r>
              <a:rPr lang="sk-SK" dirty="0"/>
              <a:t> </a:t>
            </a:r>
            <a:r>
              <a:rPr lang="sk-SK" dirty="0" smtClean="0"/>
              <a:t>    -  súvislého, kompaktného textu v MS Worde</a:t>
            </a:r>
          </a:p>
          <a:p>
            <a:pPr>
              <a:buNone/>
            </a:pPr>
            <a:r>
              <a:rPr lang="sk-SK" dirty="0"/>
              <a:t> </a:t>
            </a:r>
            <a:r>
              <a:rPr lang="sk-SK" dirty="0" smtClean="0"/>
              <a:t>    -  </a:t>
            </a:r>
            <a:r>
              <a:rPr lang="sk-SK" dirty="0" err="1" smtClean="0"/>
              <a:t>blogu</a:t>
            </a:r>
            <a:endParaRPr lang="sk-SK" dirty="0" smtClean="0"/>
          </a:p>
          <a:p>
            <a:pPr>
              <a:buNone/>
            </a:pPr>
            <a:r>
              <a:rPr lang="sk-SK" dirty="0"/>
              <a:t> </a:t>
            </a:r>
            <a:r>
              <a:rPr lang="sk-SK" dirty="0" smtClean="0"/>
              <a:t>    -  </a:t>
            </a:r>
            <a:r>
              <a:rPr lang="sk-SK" dirty="0" err="1" smtClean="0"/>
              <a:t>postera</a:t>
            </a:r>
            <a:r>
              <a:rPr lang="sk-SK" dirty="0" smtClean="0"/>
              <a:t>  </a:t>
            </a:r>
          </a:p>
          <a:p>
            <a:pPr>
              <a:buNone/>
            </a:pPr>
            <a:r>
              <a:rPr lang="sk-SK" dirty="0"/>
              <a:t> </a:t>
            </a:r>
            <a:r>
              <a:rPr lang="sk-SK" dirty="0" smtClean="0"/>
              <a:t>  </a:t>
            </a:r>
            <a:endParaRPr lang="sk-SK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sk-SK" dirty="0" smtClean="0"/>
              <a:t>Zdroje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499992" y="1628800"/>
            <a:ext cx="8686800" cy="4525963"/>
          </a:xfrm>
        </p:spPr>
        <p:txBody>
          <a:bodyPr/>
          <a:lstStyle/>
          <a:p>
            <a:pPr algn="just">
              <a:buNone/>
            </a:pPr>
            <a:endParaRPr lang="sk-SK" dirty="0" smtClean="0">
              <a:hlinkClick r:id="rId2"/>
            </a:endParaRPr>
          </a:p>
          <a:p>
            <a:r>
              <a:rPr lang="sk-SK" dirty="0" err="1" smtClean="0">
                <a:hlinkClick r:id="rId2"/>
              </a:rPr>
              <a:t>www.osobnosti.sk</a:t>
            </a:r>
            <a:endParaRPr lang="sk-SK" dirty="0" smtClean="0"/>
          </a:p>
          <a:p>
            <a:r>
              <a:rPr lang="sk-SK" dirty="0" err="1" smtClean="0">
                <a:hlinkClick r:id="rId3"/>
              </a:rPr>
              <a:t>www.litcentrum.sk</a:t>
            </a:r>
            <a:endParaRPr lang="sk-SK" dirty="0" smtClean="0"/>
          </a:p>
          <a:p>
            <a:r>
              <a:rPr lang="sk-SK" dirty="0" err="1" smtClean="0">
                <a:hlinkClick r:id="rId4"/>
              </a:rPr>
              <a:t>www.zlatyfond.sme.sk</a:t>
            </a:r>
            <a:endParaRPr lang="sk-SK" dirty="0" smtClean="0"/>
          </a:p>
          <a:p>
            <a:r>
              <a:rPr lang="sk-SK" dirty="0" err="1" smtClean="0"/>
              <a:t>sk.wikipedia.org</a:t>
            </a:r>
            <a:r>
              <a:rPr lang="sk-SK" dirty="0" smtClean="0"/>
              <a:t>.</a:t>
            </a:r>
            <a:endParaRPr lang="sk-SK" dirty="0"/>
          </a:p>
        </p:txBody>
      </p:sp>
      <p:pic>
        <p:nvPicPr>
          <p:cNvPr id="1026" name="Picture 2" descr="C:\Users\Cesnačik\Music\Documents\SOŠ Želovce\Webquest\Janko_Kral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9552" y="1340768"/>
            <a:ext cx="3105150" cy="4572000"/>
          </a:xfrm>
          <a:prstGeom prst="rect">
            <a:avLst/>
          </a:prstGeom>
          <a:noFill/>
        </p:spPr>
      </p:pic>
      <p:sp>
        <p:nvSpPr>
          <p:cNvPr id="6" name="Obdĺžnik 5"/>
          <p:cNvSpPr/>
          <p:nvPr/>
        </p:nvSpPr>
        <p:spPr>
          <a:xfrm>
            <a:off x="4589506" y="1556792"/>
            <a:ext cx="213654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sk-SK" sz="3200" b="1" dirty="0" smtClean="0">
                <a:solidFill>
                  <a:schemeClr val="tx2"/>
                </a:solidFill>
              </a:rPr>
              <a:t>Janko Kráľ:</a:t>
            </a:r>
            <a:endParaRPr lang="sk-SK" sz="3200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sk-SK" dirty="0" smtClean="0"/>
              <a:t>Zdroje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sk-SK" b="1" dirty="0" smtClean="0"/>
              <a:t>Andrej </a:t>
            </a:r>
            <a:r>
              <a:rPr lang="sk-SK" b="1" dirty="0" err="1" smtClean="0"/>
              <a:t>Sládkovič</a:t>
            </a:r>
            <a:r>
              <a:rPr lang="sk-SK" b="1" dirty="0" smtClean="0"/>
              <a:t>:</a:t>
            </a:r>
          </a:p>
          <a:p>
            <a:pPr>
              <a:buNone/>
            </a:pPr>
            <a:r>
              <a:rPr lang="sk-SK" dirty="0" err="1" smtClean="0">
                <a:hlinkClick r:id="rId2"/>
              </a:rPr>
              <a:t>www.zlatyfond.sme.sk</a:t>
            </a:r>
            <a:endParaRPr lang="sk-SK" dirty="0" smtClean="0"/>
          </a:p>
          <a:p>
            <a:pPr>
              <a:buNone/>
            </a:pPr>
            <a:r>
              <a:rPr lang="sk-SK" dirty="0" err="1" smtClean="0"/>
              <a:t>sk.wikipedia.org</a:t>
            </a:r>
            <a:r>
              <a:rPr lang="sk-SK" dirty="0" smtClean="0"/>
              <a:t>.</a:t>
            </a:r>
          </a:p>
          <a:p>
            <a:pPr>
              <a:buNone/>
            </a:pPr>
            <a:r>
              <a:rPr lang="sk-SK" dirty="0" err="1" smtClean="0">
                <a:hlinkClick r:id="rId3"/>
              </a:rPr>
              <a:t>www.osobnosti.sk</a:t>
            </a:r>
            <a:endParaRPr lang="sk-SK" dirty="0" smtClean="0"/>
          </a:p>
          <a:p>
            <a:pPr>
              <a:buNone/>
            </a:pPr>
            <a:r>
              <a:rPr lang="sk-SK" dirty="0" err="1" smtClean="0"/>
              <a:t>www.litcentrum.sk</a:t>
            </a:r>
            <a:endParaRPr lang="sk-SK" dirty="0" smtClean="0"/>
          </a:p>
          <a:p>
            <a:pPr>
              <a:buNone/>
            </a:pPr>
            <a:endParaRPr lang="sk-SK" dirty="0" smtClean="0"/>
          </a:p>
          <a:p>
            <a:pPr>
              <a:buNone/>
            </a:pPr>
            <a:endParaRPr lang="sk-SK" dirty="0" smtClean="0"/>
          </a:p>
          <a:p>
            <a:pPr>
              <a:buNone/>
            </a:pPr>
            <a:endParaRPr lang="sk-SK" dirty="0"/>
          </a:p>
        </p:txBody>
      </p:sp>
      <p:pic>
        <p:nvPicPr>
          <p:cNvPr id="2050" name="Picture 2" descr="C:\Users\Cesnačik\Music\Documents\SOŠ Želovce\Webquest\andrej_sladkovic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0" y="1340768"/>
            <a:ext cx="3850004" cy="482453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sk-SK" dirty="0" smtClean="0"/>
              <a:t>Zdroje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sk-SK" b="1" dirty="0" smtClean="0"/>
              <a:t>Ján </a:t>
            </a:r>
            <a:r>
              <a:rPr lang="sk-SK" b="1" dirty="0" err="1" smtClean="0"/>
              <a:t>Botto</a:t>
            </a:r>
            <a:r>
              <a:rPr lang="sk-SK" b="1" dirty="0" smtClean="0"/>
              <a:t>:</a:t>
            </a:r>
          </a:p>
          <a:p>
            <a:pPr>
              <a:buNone/>
            </a:pPr>
            <a:r>
              <a:rPr lang="sk-SK" dirty="0" err="1" smtClean="0">
                <a:hlinkClick r:id="rId2"/>
              </a:rPr>
              <a:t>www.litcentrum.sk</a:t>
            </a:r>
            <a:endParaRPr lang="sk-SK" dirty="0" smtClean="0"/>
          </a:p>
          <a:p>
            <a:pPr>
              <a:buNone/>
            </a:pPr>
            <a:r>
              <a:rPr lang="sk-SK" dirty="0" err="1" smtClean="0"/>
              <a:t>www.zlatyfond.sme.sk</a:t>
            </a:r>
            <a:endParaRPr lang="sk-SK" dirty="0" smtClean="0"/>
          </a:p>
          <a:p>
            <a:pPr>
              <a:buNone/>
            </a:pPr>
            <a:r>
              <a:rPr lang="sk-SK" dirty="0" err="1" smtClean="0"/>
              <a:t>sk.wikipedia.org</a:t>
            </a:r>
            <a:r>
              <a:rPr lang="sk-SK" dirty="0" smtClean="0"/>
              <a:t>.</a:t>
            </a:r>
          </a:p>
          <a:p>
            <a:pPr>
              <a:buNone/>
            </a:pPr>
            <a:r>
              <a:rPr lang="sk-SK" dirty="0" err="1" smtClean="0">
                <a:hlinkClick r:id="rId3"/>
              </a:rPr>
              <a:t>www.osobnosti.sk</a:t>
            </a:r>
            <a:endParaRPr lang="sk-SK" dirty="0" smtClean="0"/>
          </a:p>
          <a:p>
            <a:pPr>
              <a:buNone/>
            </a:pPr>
            <a:endParaRPr lang="sk-SK" dirty="0"/>
          </a:p>
        </p:txBody>
      </p:sp>
      <p:pic>
        <p:nvPicPr>
          <p:cNvPr id="3074" name="Picture 2" descr="C:\Users\Cesnačik\Music\Documents\SOŠ Želovce\Webquest\jan_botto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0" y="1412776"/>
            <a:ext cx="3514725" cy="43924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sk-SK" dirty="0"/>
              <a:t>Z</a:t>
            </a:r>
            <a:r>
              <a:rPr lang="sk-SK" dirty="0" smtClean="0"/>
              <a:t>droje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5076056" y="1916832"/>
            <a:ext cx="8686800" cy="4525963"/>
          </a:xfrm>
        </p:spPr>
        <p:txBody>
          <a:bodyPr/>
          <a:lstStyle/>
          <a:p>
            <a:pPr>
              <a:buNone/>
            </a:pPr>
            <a:r>
              <a:rPr lang="sk-SK" b="1" dirty="0" smtClean="0"/>
              <a:t>Samo  </a:t>
            </a:r>
            <a:r>
              <a:rPr lang="sk-SK" b="1" dirty="0" err="1" smtClean="0"/>
              <a:t>Chalupka</a:t>
            </a:r>
            <a:r>
              <a:rPr lang="sk-SK" b="1" dirty="0" smtClean="0"/>
              <a:t>:</a:t>
            </a:r>
          </a:p>
          <a:p>
            <a:pPr>
              <a:buNone/>
            </a:pPr>
            <a:r>
              <a:rPr lang="sk-SK" dirty="0" err="1" smtClean="0">
                <a:hlinkClick r:id="rId2"/>
              </a:rPr>
              <a:t>www.osobnosti.sk</a:t>
            </a:r>
            <a:endParaRPr lang="sk-SK" dirty="0" smtClean="0"/>
          </a:p>
          <a:p>
            <a:pPr>
              <a:buNone/>
            </a:pPr>
            <a:r>
              <a:rPr lang="sk-SK" dirty="0" err="1" smtClean="0">
                <a:hlinkClick r:id="rId3"/>
              </a:rPr>
              <a:t>www.litcentrum.sk</a:t>
            </a:r>
            <a:endParaRPr lang="sk-SK" dirty="0" smtClean="0"/>
          </a:p>
          <a:p>
            <a:pPr>
              <a:buNone/>
            </a:pPr>
            <a:r>
              <a:rPr lang="sk-SK" dirty="0" err="1" smtClean="0"/>
              <a:t>www.zlatyfond.sme.sk</a:t>
            </a:r>
            <a:endParaRPr lang="sk-SK" dirty="0" smtClean="0"/>
          </a:p>
          <a:p>
            <a:pPr>
              <a:buNone/>
            </a:pPr>
            <a:r>
              <a:rPr lang="sk-SK" dirty="0" err="1" smtClean="0"/>
              <a:t>sk.wikipedia.org</a:t>
            </a:r>
            <a:r>
              <a:rPr lang="sk-SK" dirty="0" smtClean="0"/>
              <a:t>.</a:t>
            </a:r>
          </a:p>
          <a:p>
            <a:pPr>
              <a:buNone/>
            </a:pPr>
            <a:endParaRPr lang="sk-SK" dirty="0"/>
          </a:p>
        </p:txBody>
      </p:sp>
      <p:pic>
        <p:nvPicPr>
          <p:cNvPr id="4098" name="Picture 2" descr="C:\Users\Cesnačik\Music\Documents\SOŠ Želovce\Webquest\Samo_chalupka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536" y="1844824"/>
            <a:ext cx="4362450" cy="3810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sk-SK" dirty="0" smtClean="0"/>
              <a:t>Zdroje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sk-SK" b="1" dirty="0" smtClean="0"/>
              <a:t>Ľudovít Štúr:</a:t>
            </a:r>
          </a:p>
          <a:p>
            <a:pPr>
              <a:buNone/>
            </a:pPr>
            <a:r>
              <a:rPr lang="sk-SK" dirty="0" err="1" smtClean="0">
                <a:hlinkClick r:id="rId2"/>
              </a:rPr>
              <a:t>www.osobnosti.sk</a:t>
            </a:r>
            <a:endParaRPr lang="sk-SK" dirty="0" smtClean="0"/>
          </a:p>
          <a:p>
            <a:pPr>
              <a:buNone/>
            </a:pPr>
            <a:r>
              <a:rPr lang="sk-SK" dirty="0" err="1" smtClean="0">
                <a:hlinkClick r:id="rId3"/>
              </a:rPr>
              <a:t>www.litcentrum.sk</a:t>
            </a:r>
            <a:endParaRPr lang="sk-SK" dirty="0" smtClean="0"/>
          </a:p>
          <a:p>
            <a:pPr>
              <a:buNone/>
            </a:pPr>
            <a:r>
              <a:rPr lang="sk-SK" dirty="0" err="1" smtClean="0"/>
              <a:t>sk.wikipedia.org</a:t>
            </a:r>
            <a:r>
              <a:rPr lang="sk-SK" dirty="0" smtClean="0"/>
              <a:t>.</a:t>
            </a:r>
          </a:p>
          <a:p>
            <a:pPr>
              <a:buNone/>
            </a:pPr>
            <a:r>
              <a:rPr lang="sk-SK" dirty="0" err="1" smtClean="0"/>
              <a:t>www.zlatyfond.sme.sk</a:t>
            </a:r>
            <a:endParaRPr lang="sk-SK" dirty="0"/>
          </a:p>
        </p:txBody>
      </p:sp>
      <p:pic>
        <p:nvPicPr>
          <p:cNvPr id="5123" name="Picture 3" descr="C:\Users\Cesnačik\Music\Documents\SOŠ Želovce\Webquest\ludovit_stur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60032" y="1268760"/>
            <a:ext cx="3497289" cy="486004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stovanie">
  <a:themeElements>
    <a:clrScheme name="Vlastná 3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04617B"/>
      </a:hlink>
      <a:folHlink>
        <a:srgbClr val="85DFD0"/>
      </a:folHlink>
    </a:clrScheme>
    <a:fontScheme name="Cestovanie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Cestovanie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180</TotalTime>
  <Words>332</Words>
  <Application>Microsoft Office PowerPoint</Application>
  <PresentationFormat>Prezentácia na obrazovke (4:3)</PresentationFormat>
  <Paragraphs>78</Paragraphs>
  <Slides>12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12</vt:i4>
      </vt:variant>
    </vt:vector>
  </HeadingPairs>
  <TitlesOfParts>
    <vt:vector size="13" baseType="lpstr">
      <vt:lpstr>Cestovanie</vt:lpstr>
      <vt:lpstr>Romantizmus v slovenskej literatúre Webquest pre 2.ročník SŠ   </vt:lpstr>
      <vt:lpstr>Úvod</vt:lpstr>
      <vt:lpstr>Úloha</vt:lpstr>
      <vt:lpstr>Postup</vt:lpstr>
      <vt:lpstr>Zdroje</vt:lpstr>
      <vt:lpstr>Zdroje</vt:lpstr>
      <vt:lpstr>Zdroje</vt:lpstr>
      <vt:lpstr>Zdroje</vt:lpstr>
      <vt:lpstr>Zdroje</vt:lpstr>
      <vt:lpstr>Zdroje</vt:lpstr>
      <vt:lpstr>Snímka 11</vt:lpstr>
      <vt:lpstr>Záver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Romantizmus v slovenskej literatúre Webquest pre 2.ročník SŠ Autor: PaedDr. Tatiana Lekýrová</dc:title>
  <dc:creator>Cesnačik</dc:creator>
  <cp:lastModifiedBy>Cesnačik</cp:lastModifiedBy>
  <cp:revision>20</cp:revision>
  <dcterms:created xsi:type="dcterms:W3CDTF">2013-01-06T19:10:39Z</dcterms:created>
  <dcterms:modified xsi:type="dcterms:W3CDTF">2013-01-07T20:50:37Z</dcterms:modified>
</cp:coreProperties>
</file>